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92" r:id="rId2"/>
    <p:sldId id="291" r:id="rId3"/>
    <p:sldId id="323" r:id="rId4"/>
    <p:sldId id="325" r:id="rId5"/>
    <p:sldId id="326" r:id="rId6"/>
    <p:sldId id="333" r:id="rId7"/>
    <p:sldId id="334" r:id="rId8"/>
    <p:sldId id="343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40" r:id="rId18"/>
    <p:sldId id="345" r:id="rId19"/>
    <p:sldId id="354" r:id="rId20"/>
    <p:sldId id="332" r:id="rId21"/>
    <p:sldId id="335" r:id="rId22"/>
    <p:sldId id="336" r:id="rId23"/>
    <p:sldId id="337" r:id="rId24"/>
    <p:sldId id="338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6" r:id="rId41"/>
    <p:sldId id="377" r:id="rId42"/>
    <p:sldId id="378" r:id="rId43"/>
    <p:sldId id="379" r:id="rId44"/>
    <p:sldId id="372" r:id="rId45"/>
    <p:sldId id="375" r:id="rId46"/>
    <p:sldId id="373" r:id="rId47"/>
    <p:sldId id="374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2CC"/>
    <a:srgbClr val="FFE699"/>
    <a:srgbClr val="F5D640"/>
    <a:srgbClr val="F5D265"/>
    <a:srgbClr val="FCBDA4"/>
    <a:srgbClr val="FEA995"/>
    <a:srgbClr val="FF7F74"/>
    <a:srgbClr val="FF989D"/>
    <a:srgbClr val="FDB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6384"/>
  </p:normalViewPr>
  <p:slideViewPr>
    <p:cSldViewPr snapToGrid="0">
      <p:cViewPr varScale="1">
        <p:scale>
          <a:sx n="97" d="100"/>
          <a:sy n="97" d="100"/>
        </p:scale>
        <p:origin x="1164" y="90"/>
      </p:cViewPr>
      <p:guideLst/>
    </p:cSldViewPr>
  </p:slideViewPr>
  <p:outlineViewPr>
    <p:cViewPr>
      <p:scale>
        <a:sx n="45" d="100"/>
        <a:sy n="45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6FACE-0413-3949-9231-AD784EB56853}" type="datetimeFigureOut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F527-29D0-A045-98B2-6C79A7E047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47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8F527-29D0-A045-98B2-6C79A7E0470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3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58A90-A9C3-F387-9563-496DE9F5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967F0E-EB9B-21F8-F62A-5D9112447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DECD55-55E8-55CB-8412-4D6EE8DD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41DD-2637-1D4A-B249-92AD80ACBE31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042014-85B5-81B8-95FA-99D387AB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D9A409-AF14-C768-82DE-433C7892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68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AB3B9-0301-3694-7000-D297439A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1D5171-0303-F365-7F76-CFAA9C1B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A33A9F-BBC4-574C-5F85-0B59C1B2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8E81-73E9-5D48-A27C-465059AB851A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367CE2-6C47-B298-4DC5-5FD44AB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79FDC-A838-F999-85B7-2CF597B3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018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8CE4E0-B056-5743-20EF-72D125CB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5FEF6D-43C1-7235-4C94-F4DE29120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9757A-ABE1-B909-08CA-6C386324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CC41C-5265-6E48-8468-C46E4DB6B97C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91EA96-D046-4FB1-FFD3-CBC0BE1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F25A99-BAAF-5059-A978-59DC74E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78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1F755-BE39-2922-1BED-70CEF4B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330186-E5AC-15F7-7713-13C5C93A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1E012-03DA-0247-C8A8-4363F34D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1C3E-901A-BB4F-8A4D-C732BE139C7C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3E8DD4-EBCB-6D06-90C4-F7CB668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41EC7B-C67C-A665-61FD-48419581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8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6ED8A-54B5-0640-1BFC-F50726C7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5BFDF9-D545-0A07-9FC6-E74051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8F0DD9-03AC-E475-1D24-950B0741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F971-1F38-324A-A6A2-CC79CC504EFC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9EC8D7-D75C-3061-F1D1-36B0F4DE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3657E9-048F-4FE6-501F-5F6F3F68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147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5AA60-A02A-A682-51EE-FEC7F5A5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FB45E-8192-4205-BBA8-C6351EFE3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2D4DC-70CD-6025-D045-FB5C1EA2E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5096B3-E789-639F-1F09-8608CED6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3A6F-EB69-A140-A976-78825DB06610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8C2BAF-0E6F-E5C7-E149-4E2323DC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6AE5E-EE42-EDB4-14B8-016A1266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44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09133-0521-32F2-FE66-64341AA6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D222BF-F2B0-96A4-2266-17979F29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C32BE-7D47-E0DF-9C7B-EF45EE83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7A1745-E183-FB89-4766-A0AED4872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7A1EE9-5BFD-3BFB-A438-B3207ECC2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8D7011-6675-A865-E970-9128CCF4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9BA6-12BC-904A-9352-995207BBD0CC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9C650E-4F37-A8F4-182B-8E48BE3C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C76194-9219-EA20-CFF9-8880BCCB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332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FA1B2-87D1-8DE4-8BBA-DA3C5FE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895D31-2261-8351-0DA0-B688F69E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0A80-114E-8C47-BCDE-74E9F6BCDAD5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944D1B-88DB-DC29-B7AD-AC0268C9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CE6E64-FBA1-7666-58FE-AFD7B3A0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16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F6BA2-817A-47AB-8187-D77BEADC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ED01-CFAC-DA4A-9030-190703F9B561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9A9136-DBC8-200B-8908-0C784680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4560D0-050D-0CDE-29AA-A3E20C43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8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13B76-A799-A00C-85A1-E733A576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A490EE-D08E-2E7D-F525-4606CB22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7ACA73-EDD4-5514-7A20-534281F0A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D7CA3-3393-7F46-67DB-CC0058E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D357-3670-834C-BE00-8F23CAAF30BB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C1E295-8B56-C379-C620-668C7FF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1956F5-19B3-7FE4-B6BB-2360BC23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1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FEBC3-81C8-CEF2-F0D1-A891F591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9A952D-8A66-3269-0D44-6132CCD60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AF8FC6-87B1-F112-9388-398F9224A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B222DB-F176-FE00-02EA-62F0DE9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123B-9D95-6341-AFAC-1D5912580FD6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CDAFEB-DA60-2D91-90EA-8D031D95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AA3E24-3742-EFD0-5CA3-315A7D81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12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AC320E-99CD-92DA-50EA-21D0A0F8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B5B620-DE50-A890-2B2C-793F8E5CD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F7ABD4-9925-1780-1F9C-CB21ECF54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06D57-9065-134A-9893-5D19B9037315}" type="datetime1">
              <a:rPr kumimoji="1" lang="zh-TW" altLang="en-US" smtClean="0"/>
              <a:t>2025/11/12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C9DA0-A1DE-858B-268D-F8BBB3358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1444C9-6231-249A-B06E-508E3E5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19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D063E71D-2F79-CA26-A858-CE790930B725}"/>
              </a:ext>
            </a:extLst>
          </p:cNvPr>
          <p:cNvSpPr/>
          <p:nvPr/>
        </p:nvSpPr>
        <p:spPr>
          <a:xfrm>
            <a:off x="4281247" y="-14973"/>
            <a:ext cx="3629505" cy="6872973"/>
          </a:xfrm>
          <a:prstGeom prst="parallelogram">
            <a:avLst>
              <a:gd name="adj" fmla="val 32184"/>
            </a:avLst>
          </a:prstGeom>
          <a:solidFill>
            <a:srgbClr val="FFE6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4A8C1C-5D40-9488-8F65-C534E20E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653A8BE-0396-2A8F-4F78-81DD5AC3988C}"/>
              </a:ext>
            </a:extLst>
          </p:cNvPr>
          <p:cNvGrpSpPr/>
          <p:nvPr/>
        </p:nvGrpSpPr>
        <p:grpSpPr>
          <a:xfrm>
            <a:off x="7881956" y="3807372"/>
            <a:ext cx="4765942" cy="2322232"/>
            <a:chOff x="6587858" y="4034118"/>
            <a:chExt cx="4765942" cy="2322232"/>
          </a:xfrm>
        </p:grpSpPr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33BDAE93-87A1-23F0-4438-445DCB21274E}"/>
                </a:ext>
              </a:extLst>
            </p:cNvPr>
            <p:cNvSpPr/>
            <p:nvPr/>
          </p:nvSpPr>
          <p:spPr>
            <a:xfrm>
              <a:off x="7525872" y="4034118"/>
              <a:ext cx="3827928" cy="2322232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28" name="Picture 4" descr="國立中興大學- 維基百科，自由的百科全書">
              <a:extLst>
                <a:ext uri="{FF2B5EF4-FFF2-40B4-BE49-F238E27FC236}">
                  <a16:creationId xmlns:a16="http://schemas.microsoft.com/office/drawing/2014/main" id="{A599FC30-0F74-6A3D-FA1B-5EE10FA24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4655234"/>
              <a:ext cx="124849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C40642-2F9E-5E04-0D76-DFB470DFAAE3}"/>
              </a:ext>
            </a:extLst>
          </p:cNvPr>
          <p:cNvGrpSpPr/>
          <p:nvPr/>
        </p:nvGrpSpPr>
        <p:grpSpPr>
          <a:xfrm>
            <a:off x="8217988" y="728396"/>
            <a:ext cx="4543270" cy="2196726"/>
            <a:chOff x="243883" y="4034118"/>
            <a:chExt cx="4543270" cy="2196726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F00BCA2-C44E-CDE9-4BC0-C6BDC6844BBB}"/>
                </a:ext>
              </a:extLst>
            </p:cNvPr>
            <p:cNvSpPr/>
            <p:nvPr/>
          </p:nvSpPr>
          <p:spPr>
            <a:xfrm>
              <a:off x="959225" y="4034118"/>
              <a:ext cx="3827928" cy="2196726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30" name="Picture 6" descr="中山醫學大學- 維基百科，自由的百科全書">
              <a:extLst>
                <a:ext uri="{FF2B5EF4-FFF2-40B4-BE49-F238E27FC236}">
                  <a16:creationId xmlns:a16="http://schemas.microsoft.com/office/drawing/2014/main" id="{A3B6F6E9-D6EE-46F3-510F-DAB318AE7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83" y="4592481"/>
              <a:ext cx="103175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D3359-D964-B7C9-A1C7-97DE15AFD332}"/>
              </a:ext>
            </a:extLst>
          </p:cNvPr>
          <p:cNvSpPr txBox="1"/>
          <p:nvPr/>
        </p:nvSpPr>
        <p:spPr>
          <a:xfrm>
            <a:off x="608801" y="1665033"/>
            <a:ext cx="6322314" cy="252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lang="zh-TW" altLang="en-US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對上呼吸道感染之影響：來自臺灣之全國性實證</a:t>
            </a:r>
            <a:endParaRPr lang="en-US" altLang="zh-TW" sz="4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kumimoji="1" lang="zh-TW" altLang="en-US" sz="2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興中計劃</a:t>
            </a:r>
            <a:endParaRPr kumimoji="1" lang="en-US" altLang="zh-TW" sz="2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5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B0F0E34-1112-4162-BEF8-C31F650F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4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11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06F6D40-6734-4238-AF70-068F214B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12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9CBAA0F-2876-4B14-B63A-F890556C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361" y="1497210"/>
            <a:ext cx="6919278" cy="49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9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13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9946B9A-B81D-4A89-A429-7B6BB693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02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0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26473E0-D36F-4A0B-8E73-17EEE8BD3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0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15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1D072BCB-502C-43C1-93FD-304F0B03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0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8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829B1A0-A4FB-4C92-98FC-FDFD2A22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02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17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993A491-CE2F-41E4-B87C-C26433B5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5" y="2147361"/>
            <a:ext cx="5310127" cy="406563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510CF6-C3BE-40DB-808C-AB9DA6811B9D}"/>
              </a:ext>
            </a:extLst>
          </p:cNvPr>
          <p:cNvSpPr txBox="1"/>
          <p:nvPr/>
        </p:nvSpPr>
        <p:spPr>
          <a:xfrm>
            <a:off x="8664892" y="16728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Influenza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711B93-86D3-4558-9A59-43E39DC8C848}"/>
              </a:ext>
            </a:extLst>
          </p:cNvPr>
          <p:cNvSpPr txBox="1"/>
          <p:nvPr/>
        </p:nvSpPr>
        <p:spPr>
          <a:xfrm>
            <a:off x="3494408" y="16728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URI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4D5885D-4508-4919-A20A-8D5E71D1B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3" y="2147361"/>
            <a:ext cx="5439651" cy="40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18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4FD088-C7B0-4C98-8257-696954D0EAEE}"/>
              </a:ext>
            </a:extLst>
          </p:cNvPr>
          <p:cNvSpPr txBox="1"/>
          <p:nvPr/>
        </p:nvSpPr>
        <p:spPr>
          <a:xfrm>
            <a:off x="2452587" y="1678788"/>
            <a:ext cx="204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zh-TW" altLang="en-US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TC Medium" panose="020B0200000000000000" pitchFamily="34" charset="-120"/>
                <a:cs typeface="Times New Roman" panose="02020603050405020304" pitchFamily="18" charset="0"/>
              </a:rPr>
              <a:t>急性</a:t>
            </a:r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Rhinosinusitis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49B198-41F0-4666-9F52-A73449DE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0" y="2147361"/>
            <a:ext cx="5441055" cy="406563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218A15C-244E-431A-ADBF-B57D8489C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53" y="2148258"/>
            <a:ext cx="5332176" cy="409951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08137D-0FAB-4BAE-A360-F02683C2CDF3}"/>
              </a:ext>
            </a:extLst>
          </p:cNvPr>
          <p:cNvSpPr txBox="1"/>
          <p:nvPr/>
        </p:nvSpPr>
        <p:spPr>
          <a:xfrm>
            <a:off x="8190187" y="167635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Allergic rhinitis</a:t>
            </a:r>
          </a:p>
        </p:txBody>
      </p:sp>
    </p:spTree>
    <p:extLst>
      <p:ext uri="{BB962C8B-B14F-4D97-AF65-F5344CB8AC3E}">
        <p14:creationId xmlns:p14="http://schemas.microsoft.com/office/powerpoint/2010/main" val="82428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D4AF6F-486E-4243-9D34-A525E802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6C7FEF-A4FD-DA47-7AA0-33BEB36EB7B8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5D94A0-22B0-3D08-6F35-26317D067FF5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4E9D878-491F-45A6-0FCB-F356804CDEA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0A6DFBFB-EFCD-460A-DE60-77FE9391BB24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85F5940-79C9-D860-07E8-859E47FCBC2A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3ACC99F7-8E46-E2F8-1E6B-A0401FB19584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A9FFD18-F90A-EC4F-2637-468CE9C862D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12" name="圖片 1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F60D71F-3F72-6B60-44C3-54342C6F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13" name="圖片 12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D5958C1E-6932-DA99-8FB7-9A53C519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14" name="圖片 1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D5A456BA-6389-99CA-F0D1-C6504285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15" name="圖片 1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2E3160-AFFE-1D1E-E543-53624126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6" name="圓角矩形 11">
            <a:extLst>
              <a:ext uri="{FF2B5EF4-FFF2-40B4-BE49-F238E27FC236}">
                <a16:creationId xmlns:a16="http://schemas.microsoft.com/office/drawing/2014/main" id="{8627E563-D729-95B4-C09A-BFCC29E2D687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9FB8800-295D-7AB9-525C-CEAF5A09604D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E85EA996-CED9-5C3F-207B-E92A5301E40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38BA3DA-8222-C7B5-EFAB-64CBCD797F26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73A5B92-91BF-0C50-9D65-2500B41D4F9D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1" name="圓角矩形 17">
              <a:extLst>
                <a:ext uri="{FF2B5EF4-FFF2-40B4-BE49-F238E27FC236}">
                  <a16:creationId xmlns:a16="http://schemas.microsoft.com/office/drawing/2014/main" id="{3A43253B-8B7C-6EF7-FB9D-921638975B0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DAEE597-1295-AE41-E6B5-FE3923EA146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57D07F2-FD86-85C3-5A79-1A4A1A00FFCE}"/>
              </a:ext>
            </a:extLst>
          </p:cNvPr>
          <p:cNvSpPr txBox="1"/>
          <p:nvPr/>
        </p:nvSpPr>
        <p:spPr>
          <a:xfrm>
            <a:off x="698044" y="1266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066950-F17B-80D6-5CC9-2BB056340E28}"/>
              </a:ext>
            </a:extLst>
          </p:cNvPr>
          <p:cNvSpPr txBox="1"/>
          <p:nvPr/>
        </p:nvSpPr>
        <p:spPr>
          <a:xfrm>
            <a:off x="698044" y="1959384"/>
            <a:ext cx="10864473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本研究整合 </a:t>
            </a:r>
            <a:r>
              <a:rPr kumimoji="1" lang="en-US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2016–2019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年全臺資料，透過 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IDW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估算鄉鎮層級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並以五群分群分析，結果顯示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與上呼吸道相關就診率呈顯著正向關聯；且在不同污染背景下斜率不一，低污染區對短期濃度變動的影響更大。同時，我們在各疾疾病別與區域之間觀察到明確的濃度門檻。</a:t>
            </a:r>
          </a:p>
          <a:p>
            <a:pPr>
              <a:lnSpc>
                <a:spcPct val="150000"/>
              </a:lnSpc>
            </a:pPr>
            <a:endParaRPr kumimoji="1" lang="zh-TW" altLang="en-US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綜合而言，實驗結果表示以區域分群與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門檻值的預警與醫療量能部署：在低污染地區，當 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快速升高時，鼻科與基層門診應預先調整看診量與衛教；在高污地區，則需針對高背景值期間強化風險溝通與慢性症狀之追蹤。</a:t>
            </a:r>
          </a:p>
          <a:p>
            <a:pPr>
              <a:lnSpc>
                <a:spcPct val="150000"/>
              </a:lnSpc>
            </a:pPr>
            <a:endParaRPr kumimoji="1" lang="zh-TW" altLang="en-US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未來研究可納入不同污染物與病毒監測。總結來看，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是可管理的空氣污染，結合各群斜率與門檻在地化警示，將有助降低上呼吸道疾病之門診負荷與健康風險。</a:t>
            </a:r>
          </a:p>
        </p:txBody>
      </p:sp>
    </p:spTree>
    <p:extLst>
      <p:ext uri="{BB962C8B-B14F-4D97-AF65-F5344CB8AC3E}">
        <p14:creationId xmlns:p14="http://schemas.microsoft.com/office/powerpoint/2010/main" val="281296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18D97E3-D727-B6E2-2AE7-4BDC4EDE21F3}"/>
              </a:ext>
            </a:extLst>
          </p:cNvPr>
          <p:cNvGrpSpPr/>
          <p:nvPr/>
        </p:nvGrpSpPr>
        <p:grpSpPr>
          <a:xfrm>
            <a:off x="1396088" y="168164"/>
            <a:ext cx="1620000" cy="540000"/>
            <a:chOff x="1445621" y="191648"/>
            <a:chExt cx="1620000" cy="540000"/>
          </a:xfrm>
          <a:solidFill>
            <a:schemeClr val="accent4"/>
          </a:solidFill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374B2A5B-D40F-C011-2690-75D68BA81A6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3B6DE91-B478-23BB-A634-B8C3FE884EF0}"/>
                </a:ext>
              </a:extLst>
            </p:cNvPr>
            <p:cNvSpPr txBox="1"/>
            <p:nvPr/>
          </p:nvSpPr>
          <p:spPr>
            <a:xfrm>
              <a:off x="1701631" y="276982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本次進度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D1A14B9-6107-DC48-4E75-AC818A7221CF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742AA242-0373-945D-00B9-4AE64A29CF59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8DA4BB1-CC5A-0669-A7A9-4C00EEE8BB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本次進度摘要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初步撰寫出論文一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-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對上呼吸道感染之影響：來自臺灣之全國性實證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將分群以隨機初始化重新做過，以確保分群的穩定性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修正累計加總計算，並繪製出延遲更長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(0-10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的關係圖 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8889557-11A2-4064-8002-74923C89C434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FB4D0FD8-9D93-47D8-8B7B-990A9FA83A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855B6C0-C5D7-4820-A1AE-72B7DC04E2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44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6E87A63-A552-4069-B37E-67C0E7678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8043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8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267FD41-3412-4AF1-AB65-04AB0BF1A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FAB5C22B-C3F8-4A81-BF62-D13E2344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07FCF835-3EB3-442A-83B0-882BF964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A4775FE9-44F2-47CE-B532-01D71785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7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- 1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不同分群的原因 代表什麼意義 影響什麼結果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感覺分群後相關係數漂亮很多😊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但是樣本數為什麼那麼少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?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不一樣的群表示同群內的鄉鎮市區在整年度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個的空汙監測有比較相近的數值。分群後樣本數變少是因為把鄉鎮市區彙整成一個群集來看了，會把當周同群的鄉鎮市區空汙值做平均，當作一個群集的數值，總共有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個大區域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x52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x4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年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=1040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個樣本</a:t>
            </a:r>
          </a:p>
        </p:txBody>
      </p:sp>
    </p:spTree>
    <p:extLst>
      <p:ext uri="{BB962C8B-B14F-4D97-AF65-F5344CB8AC3E}">
        <p14:creationId xmlns:p14="http://schemas.microsoft.com/office/powerpoint/2010/main" val="383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- 2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不同分區的意義 為何這樣分 代表的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數值範圍各是多少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?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分群是使用一年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濃度值資料下去分的，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每個鄉鎮市區會有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筆資料，接下來會計算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維的距離來區分群集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E5B96F1-A16D-45E2-8E71-ACB9DC9E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2"/>
          <a:stretch/>
        </p:blipFill>
        <p:spPr>
          <a:xfrm>
            <a:off x="7865100" y="1123799"/>
            <a:ext cx="3202221" cy="55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0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K-means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k=2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為例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1026" name="Picture 2" descr="ML】 K-means Clustering 集群分析是什麼｜概念。程式碼｜機器學習。Python｜過勞熊TooTired | by  過勞熊TooTiredBear | Medium">
            <a:extLst>
              <a:ext uri="{FF2B5EF4-FFF2-40B4-BE49-F238E27FC236}">
                <a16:creationId xmlns:a16="http://schemas.microsoft.com/office/drawing/2014/main" id="{7CA8613A-7B30-40AC-B9D7-1C552A0D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54" y="2373868"/>
            <a:ext cx="5126908" cy="34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991F65-C2E7-4467-AB1C-1D2088D513ED}"/>
              </a:ext>
            </a:extLst>
          </p:cNvPr>
          <p:cNvSpPr txBox="1"/>
          <p:nvPr/>
        </p:nvSpPr>
        <p:spPr>
          <a:xfrm>
            <a:off x="698044" y="2087684"/>
            <a:ext cx="10785119" cy="22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隨機初始化出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個中心點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計算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個中心點和其他點的距離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將點依照距離分配給最近的中心點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重新計算群中心，重複步驟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、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3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直到中心不再變動</a:t>
            </a:r>
          </a:p>
        </p:txBody>
      </p:sp>
    </p:spTree>
    <p:extLst>
      <p:ext uri="{BB962C8B-B14F-4D97-AF65-F5344CB8AC3E}">
        <p14:creationId xmlns:p14="http://schemas.microsoft.com/office/powerpoint/2010/main" val="335404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Figure 8-11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是否可以各畫一個台灣全區的曲線 可以把不同的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outcome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畫在一張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同一張圖 可以看到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allergic rhinitis, acute rhinosinusitis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等的分布 看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對於就診率在各疾病不同的影響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96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1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若以台灣全區的資料繪圖，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會因資料點太多而過於雜亂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32D9BE-80B6-4588-9938-4F5DBBBF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54" y="1728043"/>
            <a:ext cx="6123356" cy="45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0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隨機初始化分群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設定</a:t>
            </a:r>
            <a:r>
              <a:rPr lang="en-US" altLang="zh-TW" b="1" dirty="0" err="1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n_init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=50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的初始群中心位置可能會影響分群結果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進行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次隨機初始的中心位置分群後，選擇最佳結果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F19D16-3556-417B-AF4B-56F87CF57C55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6" name="圓角矩形 17">
              <a:extLst>
                <a:ext uri="{FF2B5EF4-FFF2-40B4-BE49-F238E27FC236}">
                  <a16:creationId xmlns:a16="http://schemas.microsoft.com/office/drawing/2014/main" id="{42558675-6275-48AD-8F1A-8321088E71E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D3A5F9-C33B-4C2A-B283-9C33A3C70285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CB1FA1A-EE38-45DE-8615-B97555DAF2D1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CA6525B4-68E6-4EA8-9D0B-31D82FD5DE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30C6634-822A-42C3-B1E1-3A7C158DD69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496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DBC4CF-2D70-49D0-BEE3-F9862084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68" y="1268140"/>
            <a:ext cx="6349269" cy="47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CE14F-844D-4E9D-A9AE-C924F660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4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A55B69-2A73-43CB-B60D-DEB385B2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2EDA98-F088-4BBA-8013-39C2F0B8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- 3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改作單區域對多疾病散布圖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86018A-2BE3-483A-A1A3-802B0C99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03" y="1266378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14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- 4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P7-8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各疾病與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相關性的閾值各是多少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若相關性閾值指的是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 value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，每項都小於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0.001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，在統計上均非偶然發生</a:t>
            </a:r>
          </a:p>
        </p:txBody>
      </p:sp>
    </p:spTree>
    <p:extLst>
      <p:ext uri="{BB962C8B-B14F-4D97-AF65-F5344CB8AC3E}">
        <p14:creationId xmlns:p14="http://schemas.microsoft.com/office/powerpoint/2010/main" val="1747407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分群前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36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702423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3536281404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2.26E-294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2.94E-226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702423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3536281404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3166" t="-4615" r="-201158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2.26E-294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0.00E+00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2.94E-226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1854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37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76132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11344977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Times New Roman" panose="020206030504050203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Times New Roman" panose="020206030504050203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Times New Roman" panose="020206030504050203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4.19E-81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6.23E-28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4.33E-31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1.64E-33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76132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1931779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113449771"/>
                        </a:ext>
                      </a:extLst>
                    </a:gridCol>
                    <a:gridCol w="1581872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3166" t="-4615" r="-201158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值</a:t>
                          </a:r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4.19E-81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6.23E-28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4.33E-31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1.64E-33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80168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38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- 5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請解釋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P20-24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的結果各疾病延遲多少發病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以圖表來看，各疾病約在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延遲兩周時與就診比例達到最高的相關性</a:t>
            </a:r>
          </a:p>
        </p:txBody>
      </p:sp>
    </p:spTree>
    <p:extLst>
      <p:ext uri="{BB962C8B-B14F-4D97-AF65-F5344CB8AC3E}">
        <p14:creationId xmlns:p14="http://schemas.microsoft.com/office/powerpoint/2010/main" val="2932780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建議可以找出類似以下指標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A1: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嘗試調整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cubic fit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的方式，對三次函式擬合施加懲罰，若不足兩個轉折點則微調參數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→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失敗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7FB281-7033-4E68-BDE8-F70499989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21" y="1092976"/>
            <a:ext cx="4850831" cy="25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B8A6C7-83E4-48EA-846D-B41A9241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t="6861"/>
          <a:stretch/>
        </p:blipFill>
        <p:spPr>
          <a:xfrm>
            <a:off x="7815940" y="1136926"/>
            <a:ext cx="3411200" cy="55384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原先劃分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0D69A21-6609-47BF-964E-835C34D2F3B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79C0E786-4051-4946-BAAD-0E532A67F188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7549850-6407-4CC3-A96E-E7E6709A9F0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D50309B-0E14-4B53-8654-366A5DE4BD62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9D349C5F-86B4-41FB-B242-1379D2D9E2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78FB48-86E5-4784-89E9-EBDC06D3C6B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8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3342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Allergic rhinitis: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在暴露量在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11</a:t>
            </a:r>
            <a:r>
              <a:rPr lang="el-GR" altLang="zh-TW" b="1" dirty="0">
                <a:ea typeface="Noto Serif TC ExtraBold" panose="02020200000000000000" pitchFamily="18" charset="-128"/>
              </a:rPr>
              <a:t>μ</a:t>
            </a:r>
            <a:r>
              <a:rPr lang="en-US" altLang="zh-TW" b="1" dirty="0">
                <a:ea typeface="Noto Serif TC ExtraBold" panose="02020200000000000000" pitchFamily="18" charset="-128"/>
              </a:rPr>
              <a:t>g/m³</a:t>
            </a:r>
            <a:r>
              <a:rPr lang="zh-TW" altLang="en-US" b="1" dirty="0">
                <a:ea typeface="Noto Serif TC ExtraBold" panose="02020200000000000000" pitchFamily="18" charset="-128"/>
              </a:rPr>
              <a:t>時斜率約為</a:t>
            </a:r>
            <a:r>
              <a:rPr lang="en-US" altLang="zh-TW" b="1" dirty="0">
                <a:ea typeface="Noto Serif TC ExtraBold" panose="02020200000000000000" pitchFamily="18" charset="-128"/>
              </a:rPr>
              <a:t>0.05</a:t>
            </a: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兩轉折點中間斜率約為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0.03</a:t>
            </a: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A7DF7A-998F-4451-AD69-6E11D3C8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106"/>
            <a:ext cx="6991287" cy="51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278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Influenza:</a:t>
            </a: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暴露值超過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13.6</a:t>
            </a:r>
            <a:r>
              <a:rPr lang="el-GR" altLang="zh-TW" b="1" dirty="0">
                <a:ea typeface="Noto Serif TC ExtraBold" panose="02020200000000000000" pitchFamily="18" charset="-128"/>
              </a:rPr>
              <a:t>μ</a:t>
            </a:r>
            <a:r>
              <a:rPr lang="en-US" altLang="zh-TW" b="1" dirty="0">
                <a:ea typeface="Noto Serif TC ExtraBold" panose="02020200000000000000" pitchFamily="18" charset="-128"/>
              </a:rPr>
              <a:t>g/m³</a:t>
            </a:r>
            <a:r>
              <a:rPr lang="zh-TW" altLang="en-US" b="1" dirty="0">
                <a:ea typeface="Noto Serif TC ExtraBold" panose="02020200000000000000" pitchFamily="18" charset="-128"/>
              </a:rPr>
              <a:t>後</a:t>
            </a:r>
            <a:endParaRPr lang="en-US" altLang="zh-TW" b="1" dirty="0"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ea typeface="Noto Serif TC ExtraBold" panose="02020200000000000000" pitchFamily="18" charset="-128"/>
              </a:rPr>
              <a:t>就診比例增加程度從</a:t>
            </a:r>
            <a:r>
              <a:rPr lang="en-US" altLang="zh-TW" b="1" dirty="0">
                <a:ea typeface="Noto Serif TC ExtraBold" panose="02020200000000000000" pitchFamily="18" charset="-128"/>
              </a:rPr>
              <a:t>0.018</a:t>
            </a:r>
            <a:r>
              <a:rPr lang="zh-TW" altLang="en-US" b="1" dirty="0">
                <a:ea typeface="Noto Serif TC ExtraBold" panose="02020200000000000000" pitchFamily="18" charset="-128"/>
              </a:rPr>
              <a:t>上升至</a:t>
            </a:r>
            <a:r>
              <a:rPr lang="en-US" altLang="zh-TW" b="1" dirty="0">
                <a:ea typeface="Noto Serif TC ExtraBold" panose="02020200000000000000" pitchFamily="18" charset="-128"/>
              </a:rPr>
              <a:t>0.03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A9D2AB-EC7F-4537-B9DC-EA0BE8B91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272"/>
            <a:ext cx="6990640" cy="5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6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URI: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斜率無明顯變化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85F69E-F77D-4FDE-947A-1693AF14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272"/>
            <a:ext cx="6990640" cy="5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1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- 6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278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A2: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改為使用四次曲線做擬合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急性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Rhinosinusitis:</a:t>
            </a: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暴露值高於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27.5</a:t>
            </a:r>
            <a:r>
              <a:rPr lang="el-GR" altLang="zh-TW" b="1" dirty="0">
                <a:ea typeface="Noto Serif TC ExtraBold" panose="02020200000000000000" pitchFamily="18" charset="-128"/>
              </a:rPr>
              <a:t>μ</a:t>
            </a:r>
            <a:r>
              <a:rPr lang="en-US" altLang="zh-TW" b="1" dirty="0">
                <a:ea typeface="Noto Serif TC ExtraBold" panose="02020200000000000000" pitchFamily="18" charset="-128"/>
              </a:rPr>
              <a:t>g/m³</a:t>
            </a:r>
            <a:r>
              <a:rPr lang="zh-TW" altLang="en-US" b="1" dirty="0">
                <a:ea typeface="Noto Serif TC ExtraBold" panose="02020200000000000000" pitchFamily="18" charset="-128"/>
              </a:rPr>
              <a:t>時</a:t>
            </a:r>
            <a:endParaRPr lang="en-US" altLang="zh-TW" b="1" dirty="0">
              <a:ea typeface="Noto Serif TC ExtraBold" panose="02020200000000000000" pitchFamily="18" charset="-128"/>
            </a:endParaRPr>
          </a:p>
          <a:p>
            <a:pPr>
              <a:lnSpc>
                <a:spcPct val="200000"/>
              </a:lnSpc>
              <a:buNone/>
            </a:pPr>
            <a:r>
              <a:rPr lang="zh-TW" altLang="en-US" b="1" dirty="0">
                <a:ea typeface="Noto Serif TC ExtraBold" panose="02020200000000000000" pitchFamily="18" charset="-128"/>
              </a:rPr>
              <a:t>就診比例上升程度趨緩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298650-97EF-4B6D-B7EF-9516E559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75" y="1143272"/>
            <a:ext cx="6990640" cy="5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0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- 7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延遲效應各疾病大約暴露後延遲多久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以圖表來看，各疾病約在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延遲兩周時與就診比例達到最高的相關性，接著於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5-7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周下降</a:t>
            </a:r>
          </a:p>
        </p:txBody>
      </p:sp>
    </p:spTree>
    <p:extLst>
      <p:ext uri="{BB962C8B-B14F-4D97-AF65-F5344CB8AC3E}">
        <p14:creationId xmlns:p14="http://schemas.microsoft.com/office/powerpoint/2010/main" val="989618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- 8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 P21,22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為何少一條線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57F16E-7CC4-4F0E-83BB-1157F50D8242}"/>
              </a:ext>
            </a:extLst>
          </p:cNvPr>
          <p:cNvSpPr txBox="1"/>
          <p:nvPr/>
        </p:nvSpPr>
        <p:spPr>
          <a:xfrm>
            <a:off x="698043" y="3610338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 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兩條線在四捨五入至小數第二位後數值接近而疊合</a:t>
            </a:r>
          </a:p>
        </p:txBody>
      </p:sp>
    </p:spTree>
    <p:extLst>
      <p:ext uri="{BB962C8B-B14F-4D97-AF65-F5344CB8AC3E}">
        <p14:creationId xmlns:p14="http://schemas.microsoft.com/office/powerpoint/2010/main" val="1803502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46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- 9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Q: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希望畫一個台灣全區的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p20-24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這樣的圖</a:t>
            </a:r>
          </a:p>
        </p:txBody>
      </p:sp>
    </p:spTree>
    <p:extLst>
      <p:ext uri="{BB962C8B-B14F-4D97-AF65-F5344CB8AC3E}">
        <p14:creationId xmlns:p14="http://schemas.microsoft.com/office/powerpoint/2010/main" val="496980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臨床醫師的疑問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/ 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建議 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- 9</a:t>
            </a:r>
            <a:endParaRPr lang="zh-TW" altLang="en-US" sz="2400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1A194-EE5F-4F5D-85FD-DB14FC9140B9}"/>
              </a:ext>
            </a:extLst>
          </p:cNvPr>
          <p:cNvSpPr txBox="1"/>
          <p:nvPr/>
        </p:nvSpPr>
        <p:spPr>
          <a:xfrm>
            <a:off x="698044" y="2087684"/>
            <a:ext cx="1078511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A:</a:t>
            </a:r>
            <a:endParaRPr lang="zh-TW" altLang="en-US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CC41A8-5462-44D5-A787-44E51DE3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435" y="2036057"/>
            <a:ext cx="7207054" cy="43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n_init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=50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結果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苗中彰投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E69409-3224-4337-9DE2-088FA7E16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2"/>
          <a:stretch/>
        </p:blipFill>
        <p:spPr>
          <a:xfrm>
            <a:off x="7865100" y="1123799"/>
            <a:ext cx="3202221" cy="5564755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22D1ABD-C8B1-4420-9028-870EF4574BE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3" name="圓角矩形 17">
              <a:extLst>
                <a:ext uri="{FF2B5EF4-FFF2-40B4-BE49-F238E27FC236}">
                  <a16:creationId xmlns:a16="http://schemas.microsoft.com/office/drawing/2014/main" id="{E8C0329F-37B2-49A1-AAF6-C00536176E3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547BF30-A9EA-4248-9B78-1A8BF77224B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CC65F4E-4897-455F-A657-92E52FBEC5BF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7" name="圓角矩形 17">
              <a:extLst>
                <a:ext uri="{FF2B5EF4-FFF2-40B4-BE49-F238E27FC236}">
                  <a16:creationId xmlns:a16="http://schemas.microsoft.com/office/drawing/2014/main" id="{E3B06434-D8E4-4E19-B3D9-C61FC39FCBF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BFCB558-25E9-4593-90FF-C3FA6030B94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分群前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6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725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054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054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733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8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3B3BD1F-8624-41D2-931B-0E4C67B4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211" y="1728043"/>
            <a:ext cx="6607502" cy="49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CFBE331-5757-4932-8E37-DB925946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3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2191</Words>
  <Application>Microsoft Office PowerPoint</Application>
  <PresentationFormat>寬螢幕</PresentationFormat>
  <Paragraphs>462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Noto Serif TC ExtraBold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朱泊原</dc:creator>
  <cp:lastModifiedBy>庭毅 林</cp:lastModifiedBy>
  <cp:revision>49</cp:revision>
  <dcterms:created xsi:type="dcterms:W3CDTF">2025-06-15T12:43:57Z</dcterms:created>
  <dcterms:modified xsi:type="dcterms:W3CDTF">2025-11-12T09:33:29Z</dcterms:modified>
</cp:coreProperties>
</file>